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7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  <p:sldId id="598" r:id="rId290"/>
    <p:sldId id="599" r:id="rId291"/>
    <p:sldId id="600" r:id="rId292"/>
    <p:sldId id="601" r:id="rId293"/>
    <p:sldId id="602" r:id="rId294"/>
    <p:sldId id="603" r:id="rId295"/>
    <p:sldId id="604" r:id="rId296"/>
    <p:sldId id="606" r:id="rId297"/>
    <p:sldId id="607" r:id="rId298"/>
    <p:sldId id="608" r:id="rId299"/>
    <p:sldId id="610" r:id="rId300"/>
    <p:sldId id="612" r:id="rId301"/>
    <p:sldId id="611" r:id="rId302"/>
    <p:sldId id="613" r:id="rId303"/>
    <p:sldId id="615" r:id="rId304"/>
    <p:sldId id="616" r:id="rId305"/>
    <p:sldId id="617" r:id="rId306"/>
    <p:sldId id="618" r:id="rId307"/>
    <p:sldId id="619" r:id="rId308"/>
    <p:sldId id="620" r:id="rId309"/>
    <p:sldId id="621" r:id="rId310"/>
    <p:sldId id="622" r:id="rId311"/>
    <p:sldId id="623" r:id="rId312"/>
    <p:sldId id="624" r:id="rId313"/>
    <p:sldId id="625" r:id="rId314"/>
    <p:sldId id="626" r:id="rId315"/>
    <p:sldId id="627" r:id="rId3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5" d="100"/>
          <a:sy n="185" d="100"/>
        </p:scale>
        <p:origin x="-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notesMaster" Target="notesMasters/notesMaster1.xml"/><Relationship Id="rId318" Type="http://schemas.openxmlformats.org/officeDocument/2006/relationships/printerSettings" Target="printerSettings/printerSettings1.bin"/><Relationship Id="rId319" Type="http://schemas.openxmlformats.org/officeDocument/2006/relationships/presProps" Target="presProp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viewProps" Target="viewProps.xml"/><Relationship Id="rId321" Type="http://schemas.openxmlformats.org/officeDocument/2006/relationships/theme" Target="theme/theme1.xml"/><Relationship Id="rId322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faq%23goroutines" TargetMode="Externa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‘Daisy Chaining’ or ‘Pipelining’?</a:t>
            </a:r>
          </a:p>
          <a:p>
            <a:pPr lvl="1"/>
            <a:r>
              <a:rPr lang="en-US" dirty="0" smtClean="0"/>
              <a:t>A 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</a:p>
          <a:p>
            <a:pPr lvl="2"/>
            <a:r>
              <a:rPr lang="en-US" dirty="0" smtClean="0"/>
              <a:t>Can be thought of as an assembly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Waiting For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Gorotuines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511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Wait for a ‘</a:t>
            </a:r>
            <a:r>
              <a:rPr lang="en-US" dirty="0" err="1" smtClean="0"/>
              <a:t>gorountine</a:t>
            </a:r>
            <a:r>
              <a:rPr lang="en-US" dirty="0" smtClean="0"/>
              <a:t>’ to Complete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signals to main that they are finished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for </a:t>
            </a:r>
            <a:r>
              <a:rPr lang="en-US" dirty="0" err="1" smtClean="0"/>
              <a:t>Goroutines</a:t>
            </a:r>
            <a:r>
              <a:rPr lang="en-US" dirty="0" smtClean="0"/>
              <a:t> To Complete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0103" y="2564718"/>
            <a:ext cx="0" cy="7213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2360988" y="1354543"/>
            <a:ext cx="31822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48544" y="2564718"/>
            <a:ext cx="0" cy="9987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89429" y="1354543"/>
            <a:ext cx="3129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6985" y="2564718"/>
            <a:ext cx="0" cy="3637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4417870" y="1354543"/>
            <a:ext cx="3182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605426" y="2564718"/>
            <a:ext cx="0" cy="850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2" name="TextBox 31"/>
          <p:cNvSpPr txBox="1"/>
          <p:nvPr/>
        </p:nvSpPr>
        <p:spPr>
          <a:xfrm>
            <a:off x="5446311" y="1354543"/>
            <a:ext cx="32668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33867" y="2564718"/>
            <a:ext cx="0" cy="247840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5" name="TextBox 34"/>
          <p:cNvSpPr txBox="1"/>
          <p:nvPr/>
        </p:nvSpPr>
        <p:spPr>
          <a:xfrm>
            <a:off x="6474752" y="1354543"/>
            <a:ext cx="2973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62308" y="2564718"/>
            <a:ext cx="0" cy="14303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7503193" y="1354543"/>
            <a:ext cx="2907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96582" y="2564718"/>
            <a:ext cx="0" cy="27620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69641" y="1359741"/>
            <a:ext cx="6538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1858056"/>
            <a:ext cx="576485" cy="5764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60" y="1858056"/>
            <a:ext cx="576485" cy="5764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1858056"/>
            <a:ext cx="576485" cy="5764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42" y="1858056"/>
            <a:ext cx="576485" cy="5764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83" y="1858056"/>
            <a:ext cx="576485" cy="576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24" y="1858056"/>
            <a:ext cx="576485" cy="5764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65" y="1858056"/>
            <a:ext cx="576485" cy="57648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6582" y="3286045"/>
            <a:ext cx="923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596582" y="3563478"/>
            <a:ext cx="1951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96583" y="2940794"/>
            <a:ext cx="29804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594597" y="3415514"/>
            <a:ext cx="4008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596583" y="3995041"/>
            <a:ext cx="6069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92612" y="5041393"/>
            <a:ext cx="5041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Pitfall: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Closure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7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to </a:t>
            </a:r>
            <a:r>
              <a:rPr lang="en-US" dirty="0" err="1" smtClean="0"/>
              <a:t>goroutines</a:t>
            </a:r>
            <a:r>
              <a:rPr lang="en-US" dirty="0" smtClean="0"/>
              <a:t> launch as closures.</a:t>
            </a:r>
          </a:p>
          <a:p>
            <a:pPr lvl="1"/>
            <a:r>
              <a:rPr lang="en-US" dirty="0" smtClean="0"/>
              <a:t>Closures reference ‘</a:t>
            </a:r>
            <a:r>
              <a:rPr lang="en-US" b="1" i="1" dirty="0" smtClean="0">
                <a:solidFill>
                  <a:srgbClr val="0000FF"/>
                </a:solidFill>
              </a:rPr>
              <a:t>might</a:t>
            </a:r>
            <a:r>
              <a:rPr lang="en-US" dirty="0" smtClean="0"/>
              <a:t>’ the same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thread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255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</a:t>
            </a:r>
            <a:r>
              <a:rPr lang="en-US" dirty="0" err="1" smtClean="0"/>
              <a:t>goroutine</a:t>
            </a:r>
            <a:r>
              <a:rPr lang="en-US" dirty="0" smtClean="0"/>
              <a:t>’?</a:t>
            </a:r>
          </a:p>
          <a:p>
            <a:r>
              <a:rPr lang="en-US" dirty="0" smtClean="0"/>
              <a:t>How is a ‘</a:t>
            </a:r>
            <a:r>
              <a:rPr lang="en-US" dirty="0" err="1" smtClean="0"/>
              <a:t>goroutine</a:t>
            </a:r>
            <a:r>
              <a:rPr lang="en-US" dirty="0" smtClean="0"/>
              <a:t>’ different from an OS ‘thread’?</a:t>
            </a:r>
          </a:p>
          <a:p>
            <a:r>
              <a:rPr lang="en-US" dirty="0" smtClean="0"/>
              <a:t>What is a ‘process’?</a:t>
            </a:r>
          </a:p>
          <a:p>
            <a:r>
              <a:rPr lang="en-US" dirty="0" smtClean="0"/>
              <a:t>What is 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5447" y="5883189"/>
            <a:ext cx="771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</a:t>
            </a:r>
            <a:r>
              <a:rPr lang="en-US" dirty="0" err="1"/>
              <a:t>goroutines</a:t>
            </a:r>
            <a:r>
              <a:rPr lang="en-US" dirty="0"/>
              <a:t> instead of threads</a:t>
            </a:r>
            <a:r>
              <a:rPr lang="en-US" dirty="0" smtClean="0"/>
              <a:t>? </a:t>
            </a:r>
            <a:r>
              <a:rPr lang="en-US" dirty="0" smtClean="0">
                <a:hlinkClick r:id="rId2"/>
              </a:rPr>
              <a:t>https://golang.org/doc/faq#goroutines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Motherboard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34" r="-32534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 flipV="1">
            <a:off x="5546811" y="3748216"/>
            <a:ext cx="1599514" cy="10297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Processor/CPU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00" r="-42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56920" y="6281351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CPU: Central 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-&gt; processor -&gt; 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8412" b="-2841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31784" y="4098324"/>
            <a:ext cx="569784" cy="5766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4703" y="4674973"/>
            <a:ext cx="892432" cy="1077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0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Core Processor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1233" y="2437027"/>
            <a:ext cx="1057188" cy="1784865"/>
            <a:chOff x="3597190" y="2828324"/>
            <a:chExt cx="1057188" cy="1784865"/>
          </a:xfrm>
        </p:grpSpPr>
        <p:sp>
          <p:nvSpPr>
            <p:cNvPr id="7" name="Rectangle 6"/>
            <p:cNvSpPr/>
            <p:nvPr/>
          </p:nvSpPr>
          <p:spPr>
            <a:xfrm>
              <a:off x="3597190" y="3178432"/>
              <a:ext cx="1057188" cy="14347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679567" y="3271793"/>
              <a:ext cx="892433" cy="1252153"/>
              <a:chOff x="2059459" y="3271793"/>
              <a:chExt cx="892433" cy="125215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059459" y="4077730"/>
                <a:ext cx="892433" cy="4462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59459" y="3556000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APIC</a:t>
                </a:r>
                <a:endParaRPr lang="en-US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59459" y="3271793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Arch. State</a:t>
                </a:r>
                <a:endParaRPr lang="en-US" sz="1200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97191" y="2828324"/>
              <a:ext cx="105718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CPU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4669826" y="4221892"/>
            <a:ext cx="1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508502" y="3918122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41233" y="449648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71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Processors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60811" y="2663568"/>
            <a:ext cx="1057188" cy="2059460"/>
            <a:chOff x="3425568" y="2663568"/>
            <a:chExt cx="1057188" cy="2059460"/>
          </a:xfrm>
        </p:grpSpPr>
        <p:grpSp>
          <p:nvGrpSpPr>
            <p:cNvPr id="10" name="Group 9"/>
            <p:cNvGrpSpPr/>
            <p:nvPr/>
          </p:nvGrpSpPr>
          <p:grpSpPr>
            <a:xfrm>
              <a:off x="3425568" y="2663568"/>
              <a:ext cx="1057188" cy="1784865"/>
              <a:chOff x="3597190" y="2828324"/>
              <a:chExt cx="1057188" cy="17848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13" name="Straight Arrow Connector 12"/>
            <p:cNvCxnSpPr>
              <a:stCxn id="7" idx="2"/>
            </p:cNvCxnSpPr>
            <p:nvPr/>
          </p:nvCxnSpPr>
          <p:spPr>
            <a:xfrm flipH="1">
              <a:off x="39541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Can 13"/>
          <p:cNvSpPr/>
          <p:nvPr/>
        </p:nvSpPr>
        <p:spPr>
          <a:xfrm rot="5400000">
            <a:off x="4493911" y="2468778"/>
            <a:ext cx="322649" cy="483115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26642" y="472302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019590" y="2663568"/>
            <a:ext cx="1057188" cy="2059460"/>
            <a:chOff x="5101968" y="2663568"/>
            <a:chExt cx="1057188" cy="2059460"/>
          </a:xfrm>
        </p:grpSpPr>
        <p:grpSp>
          <p:nvGrpSpPr>
            <p:cNvPr id="16" name="Group 15"/>
            <p:cNvGrpSpPr/>
            <p:nvPr/>
          </p:nvGrpSpPr>
          <p:grpSpPr>
            <a:xfrm>
              <a:off x="5101968" y="2663568"/>
              <a:ext cx="1057188" cy="1784865"/>
              <a:chOff x="3597190" y="2828324"/>
              <a:chExt cx="1057188" cy="17848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23" name="Straight Arrow Connector 22"/>
            <p:cNvCxnSpPr>
              <a:stCxn id="17" idx="2"/>
            </p:cNvCxnSpPr>
            <p:nvPr/>
          </p:nvCxnSpPr>
          <p:spPr>
            <a:xfrm flipH="1">
              <a:off x="56305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Processor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9892" y="3013675"/>
            <a:ext cx="4771081" cy="177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82108" y="3107036"/>
            <a:ext cx="892433" cy="1252153"/>
            <a:chOff x="2059459" y="3271793"/>
            <a:chExt cx="892433" cy="1252153"/>
          </a:xfrm>
        </p:grpSpPr>
        <p:sp>
          <p:nvSpPr>
            <p:cNvPr id="4" name="Rectangle 3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89892" y="2663567"/>
            <a:ext cx="4771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72001" y="4784817"/>
            <a:ext cx="3432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410676" y="4481047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3407" y="5059412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81859" y="3107036"/>
            <a:ext cx="892433" cy="1252153"/>
            <a:chOff x="2059459" y="3271793"/>
            <a:chExt cx="892433" cy="1252153"/>
          </a:xfrm>
        </p:grpSpPr>
        <p:sp>
          <p:nvSpPr>
            <p:cNvPr id="19" name="Rectangle 18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66713" y="3107036"/>
            <a:ext cx="892433" cy="1252153"/>
            <a:chOff x="2059459" y="3271793"/>
            <a:chExt cx="892433" cy="1252153"/>
          </a:xfrm>
        </p:grpSpPr>
        <p:sp>
          <p:nvSpPr>
            <p:cNvPr id="27" name="Rectangle 26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960432" y="3451308"/>
            <a:ext cx="44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386914" y="4462163"/>
            <a:ext cx="4377038" cy="2608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Single-Core Single-Threaded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25988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932670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2608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7200" y="1983946"/>
            <a:ext cx="1162908" cy="728774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solidFill>
              <a:schemeClr val="accent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20108" y="2148703"/>
            <a:ext cx="5855640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0108" y="2519405"/>
            <a:ext cx="7066691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8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7" grpId="0" animBg="1"/>
      <p:bldP spid="17" grpId="1" animBg="1"/>
      <p:bldP spid="17" grpId="2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83653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5835045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7046098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204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</a:t>
            </a:r>
            <a:r>
              <a:rPr lang="en-US" dirty="0"/>
              <a:t>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025944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4695567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5835045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1716217" y="513114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2884616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053015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5204941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6404830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1445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196757" y="3899244"/>
            <a:ext cx="0" cy="308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45914" y="3899244"/>
            <a:ext cx="0" cy="308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Single-Thread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255139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04960" y="2498811"/>
            <a:ext cx="3503825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107881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4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638667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676345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27836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93047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8" name="Straight Connector 7"/>
          <p:cNvCxnSpPr>
            <a:stCxn id="22" idx="0"/>
            <a:endCxn id="18" idx="2"/>
          </p:cNvCxnSpPr>
          <p:nvPr/>
        </p:nvCxnSpPr>
        <p:spPr>
          <a:xfrm flipV="1">
            <a:off x="4582296" y="2285997"/>
            <a:ext cx="0" cy="4750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221416" y="567863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6345882" y="567863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574" y="565391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062625" y="568826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90108" y="2574324"/>
            <a:ext cx="1633838" cy="1208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6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Controlling The Number of OS Threads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67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control the number of OS threads available to your go runtime?</a:t>
            </a:r>
          </a:p>
          <a:p>
            <a:pPr lvl="1"/>
            <a:r>
              <a:rPr lang="en-US" smtClean="0"/>
              <a:t>Changing GOMAXPROCS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8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Exercise: Word Count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337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a Go Language program which will print out the number of occurrences of each word.</a:t>
            </a:r>
            <a:endParaRPr lang="en-US" dirty="0" smtClean="0"/>
          </a:p>
          <a:p>
            <a:pPr lvl="1"/>
            <a:r>
              <a:rPr lang="en-US" dirty="0" smtClean="0"/>
              <a:t>The program will use a </a:t>
            </a:r>
            <a:r>
              <a:rPr lang="en-US" b="1" i="1" dirty="0" smtClean="0"/>
              <a:t>slice</a:t>
            </a:r>
            <a:r>
              <a:rPr lang="en-US" dirty="0" smtClean="0"/>
              <a:t> of </a:t>
            </a:r>
            <a:r>
              <a:rPr lang="en-US" i="1" dirty="0" smtClean="0"/>
              <a:t>string</a:t>
            </a:r>
            <a:r>
              <a:rPr lang="en-US" dirty="0" smtClean="0"/>
              <a:t> to represent the text data.</a:t>
            </a:r>
          </a:p>
          <a:p>
            <a:pPr lvl="1"/>
            <a:r>
              <a:rPr lang="en-US" dirty="0" smtClean="0"/>
              <a:t>A line of text will be split/broken into words at a ‘space’.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676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Flow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409146" y="2394120"/>
            <a:ext cx="8277654" cy="2069760"/>
            <a:chOff x="409146" y="2244811"/>
            <a:chExt cx="8277654" cy="2069760"/>
          </a:xfrm>
        </p:grpSpPr>
        <p:sp>
          <p:nvSpPr>
            <p:cNvPr id="4" name="Magnetic Disk 3"/>
            <p:cNvSpPr/>
            <p:nvPr/>
          </p:nvSpPr>
          <p:spPr>
            <a:xfrm>
              <a:off x="409146" y="3422139"/>
              <a:ext cx="762000" cy="89243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699006" y="2768441"/>
              <a:ext cx="744838" cy="562558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rocess 7"/>
            <p:cNvSpPr/>
            <p:nvPr/>
          </p:nvSpPr>
          <p:spPr>
            <a:xfrm>
              <a:off x="7403071" y="3566301"/>
              <a:ext cx="1283729" cy="748270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9" name="Sequential Access Storage 8"/>
            <p:cNvSpPr/>
            <p:nvPr/>
          </p:nvSpPr>
          <p:spPr>
            <a:xfrm>
              <a:off x="135270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24" idx="1"/>
            </p:cNvCxnSpPr>
            <p:nvPr/>
          </p:nvCxnSpPr>
          <p:spPr>
            <a:xfrm>
              <a:off x="2716926" y="2677301"/>
              <a:ext cx="7937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0430" y="2244811"/>
              <a:ext cx="52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</a:t>
              </a:r>
              <a:endParaRPr lang="en-US" dirty="0"/>
            </a:p>
          </p:txBody>
        </p:sp>
        <p:sp>
          <p:nvSpPr>
            <p:cNvPr id="24" name="Sequential Access Storage 23"/>
            <p:cNvSpPr/>
            <p:nvPr/>
          </p:nvSpPr>
          <p:spPr>
            <a:xfrm>
              <a:off x="3510678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905346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</a:t>
              </a:r>
            </a:p>
            <a:p>
              <a:pPr algn="ctr"/>
              <a:r>
                <a:rPr lang="en-US" dirty="0" smtClean="0"/>
                <a:t>Counter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4" idx="3"/>
              <a:endCxn id="27" idx="1"/>
            </p:cNvCxnSpPr>
            <p:nvPr/>
          </p:nvCxnSpPr>
          <p:spPr>
            <a:xfrm>
              <a:off x="4874900" y="2677301"/>
              <a:ext cx="1030446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8404" y="2272271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8" idx="0"/>
            </p:cNvCxnSpPr>
            <p:nvPr/>
          </p:nvCxnSpPr>
          <p:spPr>
            <a:xfrm>
              <a:off x="7269568" y="2679360"/>
              <a:ext cx="775368" cy="886941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84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9146" y="2394120"/>
            <a:ext cx="8277654" cy="2069760"/>
            <a:chOff x="409146" y="2244811"/>
            <a:chExt cx="8277654" cy="2069760"/>
          </a:xfrm>
        </p:grpSpPr>
        <p:sp>
          <p:nvSpPr>
            <p:cNvPr id="4" name="Magnetic Disk 3"/>
            <p:cNvSpPr/>
            <p:nvPr/>
          </p:nvSpPr>
          <p:spPr>
            <a:xfrm>
              <a:off x="409146" y="3422139"/>
              <a:ext cx="762000" cy="892432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699006" y="2768441"/>
              <a:ext cx="744838" cy="562558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rocess 7"/>
            <p:cNvSpPr/>
            <p:nvPr/>
          </p:nvSpPr>
          <p:spPr>
            <a:xfrm>
              <a:off x="7403071" y="3566301"/>
              <a:ext cx="1283729" cy="748270"/>
            </a:xfrm>
            <a:prstGeom prst="flowChart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9" name="Sequential Access Storage 8"/>
            <p:cNvSpPr/>
            <p:nvPr/>
          </p:nvSpPr>
          <p:spPr>
            <a:xfrm>
              <a:off x="135270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24" idx="1"/>
            </p:cNvCxnSpPr>
            <p:nvPr/>
          </p:nvCxnSpPr>
          <p:spPr>
            <a:xfrm>
              <a:off x="2716926" y="2677301"/>
              <a:ext cx="7937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0430" y="2244811"/>
              <a:ext cx="52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</a:t>
              </a:r>
              <a:endParaRPr lang="en-US" dirty="0"/>
            </a:p>
          </p:txBody>
        </p:sp>
        <p:sp>
          <p:nvSpPr>
            <p:cNvPr id="24" name="Sequential Access Storage 23"/>
            <p:cNvSpPr/>
            <p:nvPr/>
          </p:nvSpPr>
          <p:spPr>
            <a:xfrm>
              <a:off x="3510678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905346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</a:t>
              </a:r>
            </a:p>
            <a:p>
              <a:pPr algn="ctr"/>
              <a:r>
                <a:rPr lang="en-US" dirty="0" smtClean="0"/>
                <a:t>Counter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4" idx="3"/>
              <a:endCxn id="27" idx="1"/>
            </p:cNvCxnSpPr>
            <p:nvPr/>
          </p:nvCxnSpPr>
          <p:spPr>
            <a:xfrm>
              <a:off x="4874900" y="2677301"/>
              <a:ext cx="1030446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8404" y="2272271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8" idx="0"/>
            </p:cNvCxnSpPr>
            <p:nvPr/>
          </p:nvCxnSpPr>
          <p:spPr>
            <a:xfrm>
              <a:off x="7269568" y="2679360"/>
              <a:ext cx="775368" cy="886941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urved Connector 9"/>
          <p:cNvCxnSpPr/>
          <p:nvPr/>
        </p:nvCxnSpPr>
        <p:spPr>
          <a:xfrm rot="5400000">
            <a:off x="4392485" y="1296157"/>
            <a:ext cx="2059" cy="4552642"/>
          </a:xfrm>
          <a:prstGeom prst="curvedConnector3">
            <a:avLst>
              <a:gd name="adj1" fmla="val 35207868"/>
            </a:avLst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4392485" y="-27390"/>
            <a:ext cx="2059" cy="4552642"/>
          </a:xfrm>
          <a:prstGeom prst="curvedConnector3">
            <a:avLst>
              <a:gd name="adj1" fmla="val 3520786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5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9146" y="2394120"/>
            <a:ext cx="8277654" cy="2069760"/>
            <a:chOff x="409146" y="2244811"/>
            <a:chExt cx="8277654" cy="2069760"/>
          </a:xfrm>
        </p:grpSpPr>
        <p:sp>
          <p:nvSpPr>
            <p:cNvPr id="4" name="Magnetic Disk 3"/>
            <p:cNvSpPr/>
            <p:nvPr/>
          </p:nvSpPr>
          <p:spPr>
            <a:xfrm>
              <a:off x="409146" y="3422139"/>
              <a:ext cx="762000" cy="892432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cxnSp>
          <p:nvCxnSpPr>
            <p:cNvPr id="6" name="Elbow Connector 5"/>
            <p:cNvCxnSpPr>
              <a:stCxn id="4" idx="1"/>
              <a:endCxn id="9" idx="1"/>
            </p:cNvCxnSpPr>
            <p:nvPr/>
          </p:nvCxnSpPr>
          <p:spPr>
            <a:xfrm rot="5400000" flipH="1" flipV="1">
              <a:off x="699006" y="2768441"/>
              <a:ext cx="744838" cy="562558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rocess 7"/>
            <p:cNvSpPr/>
            <p:nvPr/>
          </p:nvSpPr>
          <p:spPr>
            <a:xfrm>
              <a:off x="7403071" y="3566301"/>
              <a:ext cx="1283729" cy="748270"/>
            </a:xfrm>
            <a:prstGeom prst="flowChart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9" name="Sequential Access Storage 8"/>
            <p:cNvSpPr/>
            <p:nvPr/>
          </p:nvSpPr>
          <p:spPr>
            <a:xfrm>
              <a:off x="1352704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24" idx="1"/>
            </p:cNvCxnSpPr>
            <p:nvPr/>
          </p:nvCxnSpPr>
          <p:spPr>
            <a:xfrm>
              <a:off x="2716926" y="2677301"/>
              <a:ext cx="7937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0430" y="2244811"/>
              <a:ext cx="52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</a:t>
              </a:r>
              <a:endParaRPr lang="en-US" dirty="0"/>
            </a:p>
          </p:txBody>
        </p:sp>
        <p:sp>
          <p:nvSpPr>
            <p:cNvPr id="24" name="Sequential Access Storage 23"/>
            <p:cNvSpPr/>
            <p:nvPr/>
          </p:nvSpPr>
          <p:spPr>
            <a:xfrm>
              <a:off x="3510678" y="2303166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7" name="Sequential Access Storage 26"/>
            <p:cNvSpPr/>
            <p:nvPr/>
          </p:nvSpPr>
          <p:spPr>
            <a:xfrm>
              <a:off x="5905346" y="230522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</a:t>
              </a:r>
            </a:p>
            <a:p>
              <a:pPr algn="ctr"/>
              <a:r>
                <a:rPr lang="en-US" dirty="0" smtClean="0"/>
                <a:t>Counter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4" idx="3"/>
              <a:endCxn id="27" idx="1"/>
            </p:cNvCxnSpPr>
            <p:nvPr/>
          </p:nvCxnSpPr>
          <p:spPr>
            <a:xfrm>
              <a:off x="4874900" y="2677301"/>
              <a:ext cx="1030446" cy="20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8404" y="2272271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</a:t>
              </a:r>
              <a:endParaRPr lang="en-US" dirty="0"/>
            </a:p>
          </p:txBody>
        </p:sp>
        <p:cxnSp>
          <p:nvCxnSpPr>
            <p:cNvPr id="48" name="Elbow Connector 47"/>
            <p:cNvCxnSpPr>
              <a:stCxn id="27" idx="3"/>
              <a:endCxn id="8" idx="0"/>
            </p:cNvCxnSpPr>
            <p:nvPr/>
          </p:nvCxnSpPr>
          <p:spPr>
            <a:xfrm>
              <a:off x="7269568" y="2679360"/>
              <a:ext cx="775368" cy="886941"/>
            </a:xfrm>
            <a:prstGeom prst="bentConnector2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Direct Access Storage 21"/>
          <p:cNvSpPr/>
          <p:nvPr/>
        </p:nvSpPr>
        <p:spPr>
          <a:xfrm>
            <a:off x="2803257" y="271711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irect Access Storage 22"/>
          <p:cNvSpPr/>
          <p:nvPr/>
        </p:nvSpPr>
        <p:spPr>
          <a:xfrm>
            <a:off x="5076900" y="271711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1947700" y="2179599"/>
            <a:ext cx="267729" cy="272876"/>
          </a:xfrm>
          <a:prstGeom prst="don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4056586" y="2181658"/>
            <a:ext cx="267729" cy="272876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6453797" y="2181658"/>
            <a:ext cx="267729" cy="272876"/>
          </a:xfrm>
          <a:prstGeom prst="don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0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stCxn id="24" idx="3"/>
            <a:endCxn id="27" idx="1"/>
          </p:cNvCxnSpPr>
          <p:nvPr/>
        </p:nvCxnSpPr>
        <p:spPr>
          <a:xfrm>
            <a:off x="4874900" y="2593204"/>
            <a:ext cx="1030446" cy="860166"/>
          </a:xfrm>
          <a:prstGeom prst="bentConnector3">
            <a:avLst>
              <a:gd name="adj1" fmla="val 8464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0" idx="3"/>
            <a:endCxn id="27" idx="1"/>
          </p:cNvCxnSpPr>
          <p:nvPr/>
        </p:nvCxnSpPr>
        <p:spPr>
          <a:xfrm flipV="1">
            <a:off x="4891097" y="3453370"/>
            <a:ext cx="1014249" cy="912512"/>
          </a:xfrm>
          <a:prstGeom prst="bentConnector3">
            <a:avLst>
              <a:gd name="adj1" fmla="val 845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Multiple Line Splitters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409146" y="4198208"/>
            <a:ext cx="762000" cy="8924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6" name="Elbow Connector 5"/>
          <p:cNvCxnSpPr>
            <a:stCxn id="4" idx="1"/>
            <a:endCxn id="9" idx="1"/>
          </p:cNvCxnSpPr>
          <p:nvPr/>
        </p:nvCxnSpPr>
        <p:spPr>
          <a:xfrm rot="5400000" flipH="1" flipV="1">
            <a:off x="699006" y="3544510"/>
            <a:ext cx="744838" cy="562558"/>
          </a:xfrm>
          <a:prstGeom prst="bentConnector2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7403071" y="4340311"/>
            <a:ext cx="1283729" cy="748270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9" name="Sequential Access Storage 8"/>
          <p:cNvSpPr/>
          <p:nvPr/>
        </p:nvSpPr>
        <p:spPr>
          <a:xfrm>
            <a:off x="1352704" y="3079235"/>
            <a:ext cx="1364222" cy="748270"/>
          </a:xfrm>
          <a:prstGeom prst="flowChartMagneticTa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50430" y="3020880"/>
            <a:ext cx="52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27" name="Sequential Access Storage 26"/>
          <p:cNvSpPr/>
          <p:nvPr/>
        </p:nvSpPr>
        <p:spPr>
          <a:xfrm>
            <a:off x="5905346" y="3079235"/>
            <a:ext cx="1364222" cy="748270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</a:t>
            </a:r>
          </a:p>
          <a:p>
            <a:pPr algn="ctr"/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08404" y="2212544"/>
            <a:ext cx="76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cxnSp>
        <p:nvCxnSpPr>
          <p:cNvPr id="48" name="Elbow Connector 47"/>
          <p:cNvCxnSpPr>
            <a:stCxn id="27" idx="3"/>
            <a:endCxn id="8" idx="0"/>
          </p:cNvCxnSpPr>
          <p:nvPr/>
        </p:nvCxnSpPr>
        <p:spPr>
          <a:xfrm>
            <a:off x="7269568" y="3453370"/>
            <a:ext cx="775368" cy="886941"/>
          </a:xfrm>
          <a:prstGeom prst="bentConnector2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irect Access Storage 21"/>
          <p:cNvSpPr/>
          <p:nvPr/>
        </p:nvSpPr>
        <p:spPr>
          <a:xfrm>
            <a:off x="2803257" y="3343875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irect Access Storage 22"/>
          <p:cNvSpPr/>
          <p:nvPr/>
        </p:nvSpPr>
        <p:spPr>
          <a:xfrm>
            <a:off x="5076900" y="2508079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1947700" y="2806359"/>
            <a:ext cx="267729" cy="272876"/>
          </a:xfrm>
          <a:prstGeom prst="don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10678" y="1948252"/>
            <a:ext cx="1364222" cy="1019087"/>
            <a:chOff x="3510678" y="2181658"/>
            <a:chExt cx="1364222" cy="1019087"/>
          </a:xfrm>
        </p:grpSpPr>
        <p:sp>
          <p:nvSpPr>
            <p:cNvPr id="24" name="Sequential Access Storage 23"/>
            <p:cNvSpPr/>
            <p:nvPr/>
          </p:nvSpPr>
          <p:spPr>
            <a:xfrm>
              <a:off x="3510678" y="245247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25" name="Donut 24"/>
            <p:cNvSpPr/>
            <p:nvPr/>
          </p:nvSpPr>
          <p:spPr>
            <a:xfrm>
              <a:off x="4056586" y="2181658"/>
              <a:ext cx="267729" cy="272876"/>
            </a:xfrm>
            <a:prstGeom prst="don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Donut 28"/>
          <p:cNvSpPr/>
          <p:nvPr/>
        </p:nvSpPr>
        <p:spPr>
          <a:xfrm>
            <a:off x="6453797" y="2806359"/>
            <a:ext cx="267729" cy="272876"/>
          </a:xfrm>
          <a:prstGeom prst="don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26875" y="3720930"/>
            <a:ext cx="1364222" cy="1019087"/>
            <a:chOff x="3510678" y="2181658"/>
            <a:chExt cx="1364222" cy="1019087"/>
          </a:xfrm>
        </p:grpSpPr>
        <p:sp>
          <p:nvSpPr>
            <p:cNvPr id="30" name="Sequential Access Storage 29"/>
            <p:cNvSpPr/>
            <p:nvPr/>
          </p:nvSpPr>
          <p:spPr>
            <a:xfrm>
              <a:off x="3510678" y="2452475"/>
              <a:ext cx="1364222" cy="748270"/>
            </a:xfrm>
            <a:prstGeom prst="flowChartMagneticTap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Line</a:t>
              </a:r>
            </a:p>
            <a:p>
              <a:pPr algn="ctr"/>
              <a:r>
                <a:rPr lang="en-US" dirty="0" smtClean="0"/>
                <a:t>Splitter</a:t>
              </a:r>
              <a:endParaRPr lang="en-US" dirty="0"/>
            </a:p>
          </p:txBody>
        </p:sp>
        <p:sp>
          <p:nvSpPr>
            <p:cNvPr id="31" name="Donut 30"/>
            <p:cNvSpPr/>
            <p:nvPr/>
          </p:nvSpPr>
          <p:spPr>
            <a:xfrm>
              <a:off x="4056586" y="2181658"/>
              <a:ext cx="267729" cy="272876"/>
            </a:xfrm>
            <a:prstGeom prst="don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27300" y="3997237"/>
            <a:ext cx="76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35" name="Direct Access Storage 34"/>
          <p:cNvSpPr/>
          <p:nvPr/>
        </p:nvSpPr>
        <p:spPr>
          <a:xfrm>
            <a:off x="5095796" y="4292772"/>
            <a:ext cx="573917" cy="223107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9" idx="3"/>
            <a:endCxn id="24" idx="1"/>
          </p:cNvCxnSpPr>
          <p:nvPr/>
        </p:nvCxnSpPr>
        <p:spPr>
          <a:xfrm flipV="1">
            <a:off x="2716926" y="2593204"/>
            <a:ext cx="793752" cy="860166"/>
          </a:xfrm>
          <a:prstGeom prst="bentConnector3">
            <a:avLst>
              <a:gd name="adj1" fmla="val 82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" idx="3"/>
            <a:endCxn id="30" idx="1"/>
          </p:cNvCxnSpPr>
          <p:nvPr/>
        </p:nvCxnSpPr>
        <p:spPr>
          <a:xfrm>
            <a:off x="2716926" y="3453370"/>
            <a:ext cx="809949" cy="912512"/>
          </a:xfrm>
          <a:prstGeom prst="bentConnector3">
            <a:avLst>
              <a:gd name="adj1" fmla="val 7966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0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25711</TotalTime>
  <Words>9971</Words>
  <Application>Microsoft Macintosh PowerPoint</Application>
  <PresentationFormat>On-screen Show (4:3)</PresentationFormat>
  <Paragraphs>2571</Paragraphs>
  <Slides>315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315</vt:i4>
      </vt:variant>
    </vt:vector>
  </HeadingPairs>
  <TitlesOfParts>
    <vt:vector size="316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  <vt:lpstr>PowerPoint Presentation</vt:lpstr>
      <vt:lpstr>Objectives</vt:lpstr>
      <vt:lpstr>Waiting for Goroutines To Complete</vt:lpstr>
      <vt:lpstr>PowerPoint Presentation</vt:lpstr>
      <vt:lpstr>Objectives</vt:lpstr>
      <vt:lpstr>PowerPoint Presentation</vt:lpstr>
      <vt:lpstr>Objectives</vt:lpstr>
      <vt:lpstr>Computer Motherboard</vt:lpstr>
      <vt:lpstr>Processor/CPU</vt:lpstr>
      <vt:lpstr>System -&gt; processor -&gt; Core</vt:lpstr>
      <vt:lpstr>Single Core Processor</vt:lpstr>
      <vt:lpstr>Dual Processors</vt:lpstr>
      <vt:lpstr>Multi-Core Processor</vt:lpstr>
      <vt:lpstr>Single-Core Single-Threaded</vt:lpstr>
      <vt:lpstr>Single-Core Multi-Threaded</vt:lpstr>
      <vt:lpstr>Dual-Core Multi-Threaded</vt:lpstr>
      <vt:lpstr>Single-Thread Multiple Goroutines</vt:lpstr>
      <vt:lpstr>Two-Threads Multiple Goroutines</vt:lpstr>
      <vt:lpstr>Two-Threads Multiple Goroutines</vt:lpstr>
      <vt:lpstr>PowerPoint Presentation</vt:lpstr>
      <vt:lpstr>Objectives</vt:lpstr>
      <vt:lpstr>PowerPoint Presentation</vt:lpstr>
      <vt:lpstr>Objectives</vt:lpstr>
      <vt:lpstr>Program Flow</vt:lpstr>
      <vt:lpstr>Iterative</vt:lpstr>
      <vt:lpstr>Concurrent</vt:lpstr>
      <vt:lpstr>Exercise: Multiple Line Splitters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1566</cp:revision>
  <dcterms:created xsi:type="dcterms:W3CDTF">2016-08-19T13:44:54Z</dcterms:created>
  <dcterms:modified xsi:type="dcterms:W3CDTF">2017-03-29T14:24:56Z</dcterms:modified>
</cp:coreProperties>
</file>